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67" r:id="rId4"/>
    <p:sldId id="268" r:id="rId5"/>
    <p:sldId id="276" r:id="rId6"/>
    <p:sldId id="269" r:id="rId7"/>
    <p:sldId id="270" r:id="rId8"/>
    <p:sldId id="271" r:id="rId9"/>
    <p:sldId id="277" r:id="rId10"/>
    <p:sldId id="272" r:id="rId11"/>
    <p:sldId id="273" r:id="rId12"/>
    <p:sldId id="274" r:id="rId13"/>
    <p:sldId id="275" r:id="rId14"/>
  </p:sldIdLst>
  <p:sldSz cx="9144000" cy="6858000" type="screen4x3"/>
  <p:notesSz cx="6858000" cy="9144000"/>
  <p:embeddedFontLst>
    <p:embeddedFont>
      <p:font typeface="Sassoon Infant Rg" panose="02000503030000020003" charset="0"/>
      <p:regular r:id="rId17"/>
      <p:bold r:id="rId18"/>
    </p:embeddedFont>
    <p:embeddedFont>
      <p:font typeface="Twinkl" panose="020B0604020202020204" charset="0"/>
      <p:regular r:id="rId19"/>
      <p:bold r:id="rId20"/>
    </p:embeddedFont>
    <p:embeddedFont>
      <p:font typeface="Twinkl SemiBold" charset="0"/>
      <p:bold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DAFF"/>
    <a:srgbClr val="ACDDFC"/>
    <a:srgbClr val="18A0DB"/>
    <a:srgbClr val="BC0105"/>
    <a:srgbClr val="4DB1E3"/>
    <a:srgbClr val="DE1E5A"/>
    <a:srgbClr val="80C1EB"/>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varScale="1">
        <p:scale>
          <a:sx n="70" d="100"/>
          <a:sy n="70" d="100"/>
        </p:scale>
        <p:origin x="1084"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hasCustomPrompt="1"/>
          </p:nvPr>
        </p:nvSpPr>
        <p:spPr>
          <a:xfrm>
            <a:off x="457198" y="478895"/>
            <a:ext cx="8220075" cy="994306"/>
          </a:xfrm>
        </p:spPr>
        <p:txBody>
          <a:bodyPr>
            <a:noAutofit/>
          </a:bodyPr>
          <a:lstStyle>
            <a:lvl1pPr algn="ctr">
              <a:defRPr>
                <a:latin typeface="Twinkl SemiBold" pitchFamily="2" charset="0"/>
              </a:defRPr>
            </a:lvl1pPr>
          </a:lstStyle>
          <a:p>
            <a:r>
              <a:rPr lang="en-GB" dirty="0"/>
              <a:t>What do you use the Internet for?</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90472" y="758952"/>
            <a:ext cx="64008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5400" b="1" dirty="0" smtClean="0"/>
              <a:t>Staying Safe Online</a:t>
            </a:r>
            <a:endParaRPr lang="en-GB" sz="5400" b="1" dirty="0"/>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37618"/>
            <a:ext cx="8220075" cy="994306"/>
          </a:xfrm>
        </p:spPr>
        <p:txBody>
          <a:bodyPr/>
          <a:lstStyle/>
          <a:p>
            <a:r>
              <a:rPr lang="en-GB" altLang="en-US" dirty="0"/>
              <a:t>What If You’re Upset?</a:t>
            </a:r>
            <a:endParaRPr lang="en-GB" dirty="0"/>
          </a:p>
        </p:txBody>
      </p:sp>
      <p:sp>
        <p:nvSpPr>
          <p:cNvPr id="3" name="TextBox 2"/>
          <p:cNvSpPr txBox="1"/>
          <p:nvPr/>
        </p:nvSpPr>
        <p:spPr>
          <a:xfrm>
            <a:off x="755650" y="1319825"/>
            <a:ext cx="7641730" cy="1200329"/>
          </a:xfrm>
          <a:prstGeom prst="rect">
            <a:avLst/>
          </a:prstGeom>
          <a:noFill/>
        </p:spPr>
        <p:txBody>
          <a:bodyPr wrap="square" rtlCol="0">
            <a:spAutoFit/>
          </a:bodyPr>
          <a:lstStyle/>
          <a:p>
            <a:pPr>
              <a:spcBef>
                <a:spcPct val="0"/>
              </a:spcBef>
            </a:pPr>
            <a:r>
              <a:rPr lang="en-GB" altLang="en-US" dirty="0"/>
              <a:t>The most important thing to remember is if you see something that upsets you, tell an adult. It might be a grown up you live with or a teacher at school.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313" y="3045204"/>
            <a:ext cx="4278937" cy="3263521"/>
          </a:xfrm>
          <a:prstGeom prst="rect">
            <a:avLst/>
          </a:prstGeom>
        </p:spPr>
      </p:pic>
      <p:sp>
        <p:nvSpPr>
          <p:cNvPr id="5" name="TextBox 4"/>
          <p:cNvSpPr txBox="1"/>
          <p:nvPr/>
        </p:nvSpPr>
        <p:spPr>
          <a:xfrm>
            <a:off x="755650" y="2314131"/>
            <a:ext cx="3816350" cy="3139321"/>
          </a:xfrm>
          <a:prstGeom prst="rect">
            <a:avLst/>
          </a:prstGeom>
          <a:noFill/>
        </p:spPr>
        <p:txBody>
          <a:bodyPr wrap="square" rtlCol="0">
            <a:spAutoFit/>
          </a:bodyPr>
          <a:lstStyle/>
          <a:p>
            <a:pPr marL="377825" indent="-200025">
              <a:buFont typeface="Arial" panose="020B0604020202020204" pitchFamily="34" charset="0"/>
              <a:buChar char="•"/>
              <a:defRPr/>
            </a:pPr>
            <a:r>
              <a:rPr lang="en-GB" dirty="0"/>
              <a:t>They can help you to report the thing you saw. </a:t>
            </a:r>
          </a:p>
          <a:p>
            <a:pPr marL="377825" indent="-200025">
              <a:buFont typeface="Arial" panose="020B0604020202020204" pitchFamily="34" charset="0"/>
              <a:buChar char="•"/>
              <a:defRPr/>
            </a:pPr>
            <a:endParaRPr lang="en-GB" dirty="0"/>
          </a:p>
          <a:p>
            <a:pPr marL="377825" indent="-200025">
              <a:buFont typeface="Arial" panose="020B0604020202020204" pitchFamily="34" charset="0"/>
              <a:buChar char="•"/>
              <a:defRPr/>
            </a:pPr>
            <a:r>
              <a:rPr lang="en-GB" dirty="0"/>
              <a:t>They can talk to you and make you feel OK and they can help you to find a website that is better.</a:t>
            </a:r>
          </a:p>
          <a:p>
            <a:pPr marL="377825" indent="-200025">
              <a:buFont typeface="Arial" panose="020B0604020202020204" pitchFamily="34" charset="0"/>
              <a:buChar char="•"/>
              <a:defRPr/>
            </a:pPr>
            <a:endParaRPr lang="en-GB" dirty="0"/>
          </a:p>
          <a:p>
            <a:pPr marL="377825" indent="-200025">
              <a:buFont typeface="Arial" panose="020B0604020202020204" pitchFamily="34" charset="0"/>
              <a:buChar char="•"/>
              <a:defRPr/>
            </a:pPr>
            <a:r>
              <a:rPr lang="en-GB" dirty="0"/>
              <a:t>They can help to stop the bullies hurting other people too.</a:t>
            </a: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xmlns="" id="{95CDF183-C96A-4F52-B6E3-A1CE3218B314}"/>
              </a:ext>
            </a:extLst>
          </p:cNvPr>
          <p:cNvSpPr/>
          <p:nvPr/>
        </p:nvSpPr>
        <p:spPr>
          <a:xfrm>
            <a:off x="755650" y="5453452"/>
            <a:ext cx="4572000" cy="646331"/>
          </a:xfrm>
          <a:prstGeom prst="rect">
            <a:avLst/>
          </a:prstGeom>
        </p:spPr>
        <p:txBody>
          <a:bodyPr>
            <a:spAutoFit/>
          </a:bodyPr>
          <a:lstStyle/>
          <a:p>
            <a:pPr>
              <a:lnSpc>
                <a:spcPct val="100000"/>
              </a:lnSpc>
              <a:spcBef>
                <a:spcPct val="0"/>
              </a:spcBef>
              <a:buFontTx/>
              <a:buNone/>
            </a:pPr>
            <a:r>
              <a:rPr lang="en-GB" altLang="en-US" dirty="0"/>
              <a:t>No one has the right to hurt or upset anyone else – even online!</a:t>
            </a:r>
          </a:p>
        </p:txBody>
      </p:sp>
    </p:spTree>
    <p:extLst>
      <p:ext uri="{BB962C8B-B14F-4D97-AF65-F5344CB8AC3E}">
        <p14:creationId xmlns:p14="http://schemas.microsoft.com/office/powerpoint/2010/main" val="391566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You Do?</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240568"/>
            <a:ext cx="4035339" cy="2852257"/>
          </a:xfrm>
          <a:prstGeom prst="rect">
            <a:avLst/>
          </a:prstGeom>
        </p:spPr>
      </p:pic>
      <p:sp>
        <p:nvSpPr>
          <p:cNvPr id="5" name="TextBox 4"/>
          <p:cNvSpPr txBox="1"/>
          <p:nvPr/>
        </p:nvSpPr>
        <p:spPr>
          <a:xfrm>
            <a:off x="755650" y="1473201"/>
            <a:ext cx="7574618" cy="1200329"/>
          </a:xfrm>
          <a:prstGeom prst="rect">
            <a:avLst/>
          </a:prstGeom>
          <a:noFill/>
        </p:spPr>
        <p:txBody>
          <a:bodyPr wrap="square" rtlCol="0">
            <a:spAutoFit/>
          </a:bodyPr>
          <a:lstStyle/>
          <a:p>
            <a:pPr marL="285750" indent="-285750">
              <a:spcBef>
                <a:spcPct val="0"/>
              </a:spcBef>
              <a:buFont typeface="Arial" panose="020B0604020202020204" pitchFamily="34" charset="0"/>
              <a:buChar char="•"/>
            </a:pPr>
            <a:r>
              <a:rPr lang="en-GB" altLang="en-US" dirty="0"/>
              <a:t>If you see someone else being bullied online, don’t join in or be nasty to the bullies. Tell an adult.</a:t>
            </a:r>
          </a:p>
          <a:p>
            <a:pPr marL="285750" indent="-285750">
              <a:spcBef>
                <a:spcPct val="0"/>
              </a:spcBef>
              <a:buFont typeface="Arial" panose="020B0604020202020204" pitchFamily="34" charset="0"/>
              <a:buChar char="•"/>
            </a:pPr>
            <a:r>
              <a:rPr lang="en-GB" altLang="en-US" dirty="0"/>
              <a:t> Don’t write unkind things about other people, or use nasty words. You can’t see the person – but it will still hurt them!</a:t>
            </a:r>
          </a:p>
        </p:txBody>
      </p:sp>
    </p:spTree>
    <p:extLst>
      <p:ext uri="{BB962C8B-B14F-4D97-AF65-F5344CB8AC3E}">
        <p14:creationId xmlns:p14="http://schemas.microsoft.com/office/powerpoint/2010/main" val="15166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Remember to Be SMART</a:t>
            </a:r>
          </a:p>
        </p:txBody>
      </p:sp>
      <p:sp>
        <p:nvSpPr>
          <p:cNvPr id="22" name="Rectangle: Rounded Corners 21"/>
          <p:cNvSpPr/>
          <p:nvPr/>
        </p:nvSpPr>
        <p:spPr>
          <a:xfrm>
            <a:off x="755650" y="1592276"/>
            <a:ext cx="7632700" cy="947957"/>
          </a:xfrm>
          <a:prstGeom prst="roundRect">
            <a:avLst>
              <a:gd name="adj" fmla="val 10472"/>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ltLang="en-US" b="1" dirty="0">
              <a:solidFill>
                <a:schemeClr val="tx1"/>
              </a:solidFill>
            </a:endParaRPr>
          </a:p>
          <a:p>
            <a:r>
              <a:rPr lang="en-GB" altLang="en-US" b="1" dirty="0">
                <a:solidFill>
                  <a:schemeClr val="tx1"/>
                </a:solidFill>
              </a:rPr>
              <a:t>Stay Safe: </a:t>
            </a:r>
            <a:r>
              <a:rPr lang="en-GB" altLang="en-US" dirty="0">
                <a:solidFill>
                  <a:schemeClr val="tx1"/>
                </a:solidFill>
              </a:rPr>
              <a:t>Never give your name, address or passwords out to anyone online. They may say they are the same age as you but they could be lying!</a:t>
            </a:r>
            <a:endParaRPr lang="en-GB" altLang="en-US" b="1" dirty="0">
              <a:solidFill>
                <a:schemeClr val="tx1"/>
              </a:solidFill>
            </a:endParaRPr>
          </a:p>
          <a:p>
            <a:endParaRPr lang="en-GB" dirty="0"/>
          </a:p>
        </p:txBody>
      </p:sp>
      <p:sp>
        <p:nvSpPr>
          <p:cNvPr id="23" name="Rectangle: Rounded Corners 22"/>
          <p:cNvSpPr/>
          <p:nvPr/>
        </p:nvSpPr>
        <p:spPr>
          <a:xfrm>
            <a:off x="755650" y="2645305"/>
            <a:ext cx="7632700" cy="947957"/>
          </a:xfrm>
          <a:prstGeom prst="roundRect">
            <a:avLst>
              <a:gd name="adj" fmla="val 12242"/>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b="1" dirty="0">
                <a:solidFill>
                  <a:schemeClr val="tx1"/>
                </a:solidFill>
              </a:rPr>
              <a:t>Meet: </a:t>
            </a:r>
            <a:r>
              <a:rPr lang="en-GB" altLang="en-US" dirty="0">
                <a:solidFill>
                  <a:schemeClr val="tx1"/>
                </a:solidFill>
              </a:rPr>
              <a:t>Never go to meet someone you have made friends with online. If an online friend wants to see you, talk to an adult. Remember that they might not be who they say they are! </a:t>
            </a:r>
            <a:endParaRPr lang="en-GB" altLang="en-US" b="1" dirty="0">
              <a:solidFill>
                <a:schemeClr val="tx1"/>
              </a:solidFill>
            </a:endParaRPr>
          </a:p>
        </p:txBody>
      </p:sp>
      <p:sp>
        <p:nvSpPr>
          <p:cNvPr id="24" name="Rectangle: Rounded Corners 23"/>
          <p:cNvSpPr/>
          <p:nvPr/>
        </p:nvSpPr>
        <p:spPr>
          <a:xfrm>
            <a:off x="755650" y="3691452"/>
            <a:ext cx="7632700" cy="947957"/>
          </a:xfrm>
          <a:prstGeom prst="roundRect">
            <a:avLst>
              <a:gd name="adj" fmla="val 11357"/>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b="1" dirty="0">
                <a:solidFill>
                  <a:schemeClr val="tx1"/>
                </a:solidFill>
              </a:rPr>
              <a:t>Accepting: </a:t>
            </a:r>
            <a:r>
              <a:rPr lang="en-GB" altLang="en-US" dirty="0">
                <a:solidFill>
                  <a:schemeClr val="tx1"/>
                </a:solidFill>
              </a:rPr>
              <a:t>If someone sends you a photo, or a file, ask an adult before you open it. It could have a virus! Don’t accept it!</a:t>
            </a:r>
          </a:p>
        </p:txBody>
      </p:sp>
      <p:sp>
        <p:nvSpPr>
          <p:cNvPr id="25" name="Rectangle: Rounded Corners 24"/>
          <p:cNvSpPr/>
          <p:nvPr/>
        </p:nvSpPr>
        <p:spPr>
          <a:xfrm>
            <a:off x="755650" y="4719314"/>
            <a:ext cx="7632700" cy="947957"/>
          </a:xfrm>
          <a:prstGeom prst="roundRect">
            <a:avLst>
              <a:gd name="adj" fmla="val 10472"/>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b="1" dirty="0">
                <a:solidFill>
                  <a:schemeClr val="tx1"/>
                </a:solidFill>
              </a:rPr>
              <a:t>Reliable: </a:t>
            </a:r>
            <a:r>
              <a:rPr lang="en-GB" altLang="en-US" dirty="0">
                <a:solidFill>
                  <a:schemeClr val="tx1"/>
                </a:solidFill>
              </a:rPr>
              <a:t>Remember that you can’t trust everyone who uses the Internet. Not everyone is kind. They aren’t reliable.</a:t>
            </a:r>
          </a:p>
        </p:txBody>
      </p:sp>
      <p:sp>
        <p:nvSpPr>
          <p:cNvPr id="26" name="Rectangle: Rounded Corners 25"/>
          <p:cNvSpPr/>
          <p:nvPr/>
        </p:nvSpPr>
        <p:spPr>
          <a:xfrm>
            <a:off x="755650" y="5759900"/>
            <a:ext cx="7632700" cy="553884"/>
          </a:xfrm>
          <a:prstGeom prst="roundRect">
            <a:avLst>
              <a:gd name="adj" fmla="val 16667"/>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b="1" dirty="0">
                <a:solidFill>
                  <a:schemeClr val="tx1"/>
                </a:solidFill>
              </a:rPr>
              <a:t>Tell: </a:t>
            </a:r>
            <a:r>
              <a:rPr lang="en-GB" altLang="en-US" dirty="0">
                <a:solidFill>
                  <a:schemeClr val="tx1"/>
                </a:solidFill>
              </a:rPr>
              <a:t>Tell an adult if something online upsets you or makes you worried.</a:t>
            </a:r>
          </a:p>
        </p:txBody>
      </p:sp>
    </p:spTree>
    <p:extLst>
      <p:ext uri="{BB962C8B-B14F-4D97-AF65-F5344CB8AC3E}">
        <p14:creationId xmlns:p14="http://schemas.microsoft.com/office/powerpoint/2010/main" val="2167072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76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D509359A-6593-4827-9DAB-CEAEDEA497EE}"/>
              </a:ext>
            </a:extLst>
          </p:cNvPr>
          <p:cNvSpPr/>
          <p:nvPr/>
        </p:nvSpPr>
        <p:spPr>
          <a:xfrm>
            <a:off x="2167812" y="1429359"/>
            <a:ext cx="5952729" cy="568631"/>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bg1"/>
                </a:solidFill>
              </a:rPr>
              <a:t/>
            </a:r>
            <a:br>
              <a:rPr lang="en-GB" altLang="en-US" dirty="0">
                <a:solidFill>
                  <a:schemeClr val="bg1"/>
                </a:solidFill>
              </a:rPr>
            </a:br>
            <a:r>
              <a:rPr lang="en-GB" altLang="en-US" dirty="0">
                <a:solidFill>
                  <a:schemeClr val="bg1"/>
                </a:solidFill>
              </a:rPr>
              <a:t>When do you go online? Why do you go online?</a:t>
            </a:r>
            <a:endParaRPr lang="en-GB" dirty="0">
              <a:solidFill>
                <a:schemeClr val="bg1"/>
              </a:solidFill>
            </a:endParaRPr>
          </a:p>
          <a:p>
            <a:pPr algn="ctr"/>
            <a:endParaRPr lang="en-GB" dirty="0"/>
          </a:p>
        </p:txBody>
      </p:sp>
      <p:sp>
        <p:nvSpPr>
          <p:cNvPr id="4" name="Rectangle: Rounded Corners 3"/>
          <p:cNvSpPr/>
          <p:nvPr/>
        </p:nvSpPr>
        <p:spPr>
          <a:xfrm>
            <a:off x="755650" y="2722344"/>
            <a:ext cx="3816350" cy="3103692"/>
          </a:xfrm>
          <a:prstGeom prst="roundRect">
            <a:avLst>
              <a:gd name="adj" fmla="val 6578"/>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We go online for lots of reasons including:</a:t>
            </a:r>
          </a:p>
          <a:p>
            <a:pPr marL="285750" indent="-285750">
              <a:buFont typeface="Arial" panose="020B0604020202020204" pitchFamily="34" charset="0"/>
              <a:buChar char="•"/>
            </a:pPr>
            <a:r>
              <a:rPr lang="en-GB" dirty="0">
                <a:solidFill>
                  <a:schemeClr val="tx1"/>
                </a:solidFill>
              </a:rPr>
              <a:t>watching TV shows</a:t>
            </a:r>
          </a:p>
          <a:p>
            <a:pPr marL="285750" indent="-285750">
              <a:buFont typeface="Arial" panose="020B0604020202020204" pitchFamily="34" charset="0"/>
              <a:buChar char="•"/>
            </a:pPr>
            <a:r>
              <a:rPr lang="en-GB" dirty="0">
                <a:solidFill>
                  <a:schemeClr val="tx1"/>
                </a:solidFill>
              </a:rPr>
              <a:t>playing games</a:t>
            </a:r>
          </a:p>
          <a:p>
            <a:pPr marL="285750" indent="-285750">
              <a:buFont typeface="Arial" panose="020B0604020202020204" pitchFamily="34" charset="0"/>
              <a:buChar char="•"/>
            </a:pPr>
            <a:r>
              <a:rPr lang="en-GB" dirty="0">
                <a:solidFill>
                  <a:schemeClr val="tx1"/>
                </a:solidFill>
              </a:rPr>
              <a:t>watching online videos</a:t>
            </a:r>
          </a:p>
          <a:p>
            <a:pPr marL="285750" indent="-285750">
              <a:buFont typeface="Arial" panose="020B0604020202020204" pitchFamily="34" charset="0"/>
              <a:buChar char="•"/>
            </a:pPr>
            <a:r>
              <a:rPr lang="en-GB" dirty="0">
                <a:solidFill>
                  <a:schemeClr val="tx1"/>
                </a:solidFill>
              </a:rPr>
              <a:t>talking to friends</a:t>
            </a:r>
          </a:p>
          <a:p>
            <a:pPr marL="285750" indent="-285750">
              <a:buFont typeface="Arial" panose="020B0604020202020204" pitchFamily="34" charset="0"/>
              <a:buChar char="•"/>
            </a:pPr>
            <a:r>
              <a:rPr lang="en-GB" dirty="0">
                <a:solidFill>
                  <a:schemeClr val="tx1"/>
                </a:solidFill>
              </a:rPr>
              <a:t>finding out things</a:t>
            </a:r>
          </a:p>
          <a:p>
            <a:pPr marL="285750" indent="-285750">
              <a:buFont typeface="Arial" panose="020B0604020202020204" pitchFamily="34" charset="0"/>
              <a:buChar char="•"/>
            </a:pPr>
            <a:r>
              <a:rPr lang="en-GB" dirty="0">
                <a:solidFill>
                  <a:schemeClr val="tx1"/>
                </a:solidFill>
              </a:rPr>
              <a:t>homework</a:t>
            </a:r>
          </a:p>
          <a:p>
            <a:endParaRPr lang="en-GB" dirty="0">
              <a:solidFill>
                <a:schemeClr val="tx1"/>
              </a:solidFill>
            </a:endParaRPr>
          </a:p>
          <a:p>
            <a:r>
              <a:rPr lang="en-GB" dirty="0">
                <a:solidFill>
                  <a:schemeClr val="tx1"/>
                </a:solidFill>
              </a:rPr>
              <a:t>The Internet can be loads of fun!</a:t>
            </a:r>
          </a:p>
        </p:txBody>
      </p:sp>
      <p:sp>
        <p:nvSpPr>
          <p:cNvPr id="21" name="Title 20"/>
          <p:cNvSpPr>
            <a:spLocks noGrp="1"/>
          </p:cNvSpPr>
          <p:nvPr>
            <p:ph type="title"/>
          </p:nvPr>
        </p:nvSpPr>
        <p:spPr/>
        <p:txBody>
          <a:bodyPr/>
          <a:lstStyle/>
          <a:p>
            <a:r>
              <a:rPr lang="en-GB" sz="3600" dirty="0"/>
              <a:t>Going Online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497" y="3359088"/>
            <a:ext cx="4331776" cy="2949637"/>
          </a:xfrm>
          <a:prstGeom prst="rect">
            <a:avLst/>
          </a:prstGeom>
        </p:spPr>
      </p:pic>
      <p:sp>
        <p:nvSpPr>
          <p:cNvPr id="5" name="Oval 4">
            <a:extLst>
              <a:ext uri="{FF2B5EF4-FFF2-40B4-BE49-F238E27FC236}">
                <a16:creationId xmlns:a16="http://schemas.microsoft.com/office/drawing/2014/main" xmlns="" id="{B4AFEEE0-E349-4D2D-9ADD-9B2A414E143A}"/>
              </a:ext>
            </a:extLst>
          </p:cNvPr>
          <p:cNvSpPr/>
          <p:nvPr/>
        </p:nvSpPr>
        <p:spPr>
          <a:xfrm>
            <a:off x="894087" y="1017949"/>
            <a:ext cx="1643062" cy="140493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Talk About It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292" y="3934437"/>
            <a:ext cx="3043172" cy="3393346"/>
          </a:xfrm>
          <a:prstGeom prst="rect">
            <a:avLst/>
          </a:prstGeom>
        </p:spPr>
      </p:pic>
      <p:sp>
        <p:nvSpPr>
          <p:cNvPr id="7" name="TextBox 6"/>
          <p:cNvSpPr txBox="1"/>
          <p:nvPr/>
        </p:nvSpPr>
        <p:spPr>
          <a:xfrm>
            <a:off x="755649" y="1275126"/>
            <a:ext cx="7784343" cy="2308324"/>
          </a:xfrm>
          <a:prstGeom prst="rect">
            <a:avLst/>
          </a:prstGeom>
          <a:noFill/>
        </p:spPr>
        <p:txBody>
          <a:bodyPr wrap="square" rtlCol="0">
            <a:spAutoFit/>
          </a:bodyPr>
          <a:lstStyle/>
          <a:p>
            <a:r>
              <a:rPr lang="en-GB" dirty="0"/>
              <a:t>Who do you think owns the Internet?</a:t>
            </a:r>
          </a:p>
          <a:p>
            <a:endParaRPr lang="en-GB" dirty="0"/>
          </a:p>
          <a:p>
            <a:r>
              <a:rPr lang="en-GB" dirty="0"/>
              <a:t>Who do you think decides what can be put on to it?</a:t>
            </a:r>
          </a:p>
          <a:p>
            <a:endParaRPr lang="en-GB" dirty="0"/>
          </a:p>
          <a:p>
            <a:r>
              <a:rPr lang="en-GB" dirty="0"/>
              <a:t>Who makes sure the things on the Internet are truthful and real?</a:t>
            </a:r>
          </a:p>
          <a:p>
            <a:endParaRPr lang="en-GB" dirty="0"/>
          </a:p>
          <a:p>
            <a:r>
              <a:rPr lang="en-GB" dirty="0"/>
              <a:t>No one owns the Internet. No one decides what can be put on.</a:t>
            </a:r>
          </a:p>
          <a:p>
            <a:r>
              <a:rPr lang="en-GB" dirty="0"/>
              <a:t>The Internet can be used by everyone and everyone can add things to it!</a:t>
            </a:r>
          </a:p>
        </p:txBody>
      </p:sp>
      <p:grpSp>
        <p:nvGrpSpPr>
          <p:cNvPr id="9" name="Group 8">
            <a:extLst>
              <a:ext uri="{FF2B5EF4-FFF2-40B4-BE49-F238E27FC236}">
                <a16:creationId xmlns:a16="http://schemas.microsoft.com/office/drawing/2014/main" xmlns="" id="{979342CD-3014-4FD2-BE01-F1744F59DA4F}"/>
              </a:ext>
            </a:extLst>
          </p:cNvPr>
          <p:cNvGrpSpPr/>
          <p:nvPr/>
        </p:nvGrpSpPr>
        <p:grpSpPr>
          <a:xfrm>
            <a:off x="1665285" y="4051883"/>
            <a:ext cx="4056007" cy="2063691"/>
            <a:chOff x="1665285" y="4051883"/>
            <a:chExt cx="3888607" cy="2063691"/>
          </a:xfrm>
        </p:grpSpPr>
        <p:sp>
          <p:nvSpPr>
            <p:cNvPr id="8" name="Rectangle: Rounded Corners 7">
              <a:extLst>
                <a:ext uri="{FF2B5EF4-FFF2-40B4-BE49-F238E27FC236}">
                  <a16:creationId xmlns:a16="http://schemas.microsoft.com/office/drawing/2014/main" xmlns="" id="{EBDE8D30-5424-46AA-97DF-858A543A41DD}"/>
                </a:ext>
              </a:extLst>
            </p:cNvPr>
            <p:cNvSpPr/>
            <p:nvPr/>
          </p:nvSpPr>
          <p:spPr>
            <a:xfrm>
              <a:off x="1665285" y="4051883"/>
              <a:ext cx="3837894" cy="2063691"/>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bg1"/>
                  </a:solidFill>
                </a:rPr>
                <a:t/>
              </a:r>
              <a:br>
                <a:rPr lang="en-GB" altLang="en-US" dirty="0">
                  <a:solidFill>
                    <a:schemeClr val="bg1"/>
                  </a:solidFill>
                </a:rPr>
              </a:br>
              <a:endParaRPr lang="en-GB" dirty="0"/>
            </a:p>
          </p:txBody>
        </p:sp>
        <p:sp>
          <p:nvSpPr>
            <p:cNvPr id="5" name="Rectangle 4">
              <a:extLst>
                <a:ext uri="{FF2B5EF4-FFF2-40B4-BE49-F238E27FC236}">
                  <a16:creationId xmlns:a16="http://schemas.microsoft.com/office/drawing/2014/main" xmlns="" id="{2AA78CA8-CD39-4C95-BB61-0C02E6E33498}"/>
                </a:ext>
              </a:extLst>
            </p:cNvPr>
            <p:cNvSpPr/>
            <p:nvPr/>
          </p:nvSpPr>
          <p:spPr>
            <a:xfrm>
              <a:off x="2071872" y="4379681"/>
              <a:ext cx="3482020" cy="1477328"/>
            </a:xfrm>
            <a:prstGeom prst="rect">
              <a:avLst/>
            </a:prstGeom>
          </p:spPr>
          <p:txBody>
            <a:bodyPr wrap="square">
              <a:spAutoFit/>
            </a:bodyPr>
            <a:lstStyle/>
            <a:p>
              <a:r>
                <a:rPr lang="en-GB" altLang="en-US" dirty="0">
                  <a:solidFill>
                    <a:schemeClr val="bg1"/>
                  </a:solidFill>
                </a:rPr>
                <a:t>Trust means to be able to count on someone and know they are telling the truth. Do you think you can trust everything and everyone on the internet?</a:t>
              </a:r>
              <a:endParaRPr lang="en-GB" dirty="0">
                <a:solidFill>
                  <a:schemeClr val="bg1"/>
                </a:solidFill>
              </a:endParaRPr>
            </a:p>
          </p:txBody>
        </p:sp>
      </p:grpSp>
      <p:sp>
        <p:nvSpPr>
          <p:cNvPr id="6" name="Oval 5">
            <a:extLst>
              <a:ext uri="{FF2B5EF4-FFF2-40B4-BE49-F238E27FC236}">
                <a16:creationId xmlns:a16="http://schemas.microsoft.com/office/drawing/2014/main" xmlns="" id="{6FB82086-6909-421C-B4E8-076F40893DC1}"/>
              </a:ext>
            </a:extLst>
          </p:cNvPr>
          <p:cNvSpPr/>
          <p:nvPr/>
        </p:nvSpPr>
        <p:spPr>
          <a:xfrm>
            <a:off x="575305" y="3570603"/>
            <a:ext cx="1643062" cy="140493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Talk About It</a:t>
            </a:r>
          </a:p>
        </p:txBody>
      </p:sp>
    </p:spTree>
    <p:extLst>
      <p:ext uri="{BB962C8B-B14F-4D97-AF65-F5344CB8AC3E}">
        <p14:creationId xmlns:p14="http://schemas.microsoft.com/office/powerpoint/2010/main" val="18080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Would you…?</a:t>
            </a:r>
          </a:p>
        </p:txBody>
      </p:sp>
      <p:sp>
        <p:nvSpPr>
          <p:cNvPr id="5" name="Rectangle: Rounded Corners 4"/>
          <p:cNvSpPr/>
          <p:nvPr/>
        </p:nvSpPr>
        <p:spPr>
          <a:xfrm>
            <a:off x="750885" y="2383617"/>
            <a:ext cx="7538621" cy="1317072"/>
          </a:xfrm>
          <a:prstGeom prst="roundRect">
            <a:avLst>
              <a:gd name="adj" fmla="val 6183"/>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If a stranger came up to you in the street, talked to you and asked you to go with them because they had something really good to show you, would you go?</a:t>
            </a:r>
            <a:endParaRPr lang="en-GB" dirty="0"/>
          </a:p>
        </p:txBody>
      </p:sp>
      <p:sp>
        <p:nvSpPr>
          <p:cNvPr id="7" name="Rectangle: Rounded Corners 6"/>
          <p:cNvSpPr/>
          <p:nvPr/>
        </p:nvSpPr>
        <p:spPr>
          <a:xfrm>
            <a:off x="750885" y="3976584"/>
            <a:ext cx="7538621" cy="1492105"/>
          </a:xfrm>
          <a:prstGeom prst="roundRect">
            <a:avLst>
              <a:gd name="adj" fmla="val 5377"/>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If a stranger came up to you and told you they were giving away free televisions in a house up the road, would you believe them?</a:t>
            </a:r>
            <a:endParaRPr lang="en-GB" dirty="0"/>
          </a:p>
        </p:txBody>
      </p:sp>
      <p:sp>
        <p:nvSpPr>
          <p:cNvPr id="4" name="Rectangle 3">
            <a:extLst>
              <a:ext uri="{FF2B5EF4-FFF2-40B4-BE49-F238E27FC236}">
                <a16:creationId xmlns:a16="http://schemas.microsoft.com/office/drawing/2014/main" xmlns="" id="{CF0F4C74-D6EA-45BB-A98B-DB6EF93B5518}"/>
              </a:ext>
            </a:extLst>
          </p:cNvPr>
          <p:cNvSpPr/>
          <p:nvPr/>
        </p:nvSpPr>
        <p:spPr>
          <a:xfrm>
            <a:off x="750885" y="1389311"/>
            <a:ext cx="7638105" cy="646331"/>
          </a:xfrm>
          <a:prstGeom prst="rect">
            <a:avLst/>
          </a:prstGeom>
        </p:spPr>
        <p:txBody>
          <a:bodyPr wrap="square">
            <a:spAutoFit/>
          </a:bodyPr>
          <a:lstStyle/>
          <a:p>
            <a:pPr algn="ctr">
              <a:lnSpc>
                <a:spcPct val="100000"/>
              </a:lnSpc>
              <a:spcBef>
                <a:spcPct val="0"/>
              </a:spcBef>
              <a:buFontTx/>
              <a:buNone/>
            </a:pPr>
            <a:r>
              <a:rPr lang="en-GB" altLang="en-US" dirty="0"/>
              <a:t>Talk to your partner about these two different situations. Tell them whether you would or wouldn’t do each thing and explain why.</a:t>
            </a:r>
          </a:p>
        </p:txBody>
      </p:sp>
    </p:spTree>
    <p:extLst>
      <p:ext uri="{BB962C8B-B14F-4D97-AF65-F5344CB8AC3E}">
        <p14:creationId xmlns:p14="http://schemas.microsoft.com/office/powerpoint/2010/main" val="144070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Would you…?</a:t>
            </a:r>
          </a:p>
        </p:txBody>
      </p:sp>
      <p:sp>
        <p:nvSpPr>
          <p:cNvPr id="5" name="Rectangle: Rounded Corners 4"/>
          <p:cNvSpPr/>
          <p:nvPr/>
        </p:nvSpPr>
        <p:spPr>
          <a:xfrm>
            <a:off x="750885" y="2383617"/>
            <a:ext cx="7538621" cy="1045383"/>
          </a:xfrm>
          <a:prstGeom prst="roundRect">
            <a:avLst>
              <a:gd name="adj" fmla="val 6183"/>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Just like in the real world, the Internet has both nice and nasty people using it.</a:t>
            </a:r>
            <a:endParaRPr lang="en-GB" dirty="0"/>
          </a:p>
        </p:txBody>
      </p:sp>
      <p:sp>
        <p:nvSpPr>
          <p:cNvPr id="7" name="Rectangle: Rounded Corners 6"/>
          <p:cNvSpPr/>
          <p:nvPr/>
        </p:nvSpPr>
        <p:spPr>
          <a:xfrm>
            <a:off x="750885" y="3976584"/>
            <a:ext cx="7538621" cy="1492105"/>
          </a:xfrm>
          <a:prstGeom prst="roundRect">
            <a:avLst>
              <a:gd name="adj" fmla="val 5377"/>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There might be people who want to help you and people who may want to trick you or be nasty to you. But you can’t see the people using the Internet and it is hard to tell who is nice and who isn’t!</a:t>
            </a:r>
            <a:endParaRPr lang="en-GB" dirty="0"/>
          </a:p>
        </p:txBody>
      </p:sp>
      <p:sp>
        <p:nvSpPr>
          <p:cNvPr id="4" name="Rectangle 3">
            <a:extLst>
              <a:ext uri="{FF2B5EF4-FFF2-40B4-BE49-F238E27FC236}">
                <a16:creationId xmlns:a16="http://schemas.microsoft.com/office/drawing/2014/main" xmlns="" id="{CF0F4C74-D6EA-45BB-A98B-DB6EF93B5518}"/>
              </a:ext>
            </a:extLst>
          </p:cNvPr>
          <p:cNvSpPr/>
          <p:nvPr/>
        </p:nvSpPr>
        <p:spPr>
          <a:xfrm>
            <a:off x="750885" y="1389311"/>
            <a:ext cx="7638105" cy="369332"/>
          </a:xfrm>
          <a:prstGeom prst="rect">
            <a:avLst/>
          </a:prstGeom>
        </p:spPr>
        <p:txBody>
          <a:bodyPr wrap="square">
            <a:spAutoFit/>
          </a:bodyPr>
          <a:lstStyle/>
          <a:p>
            <a:pPr algn="ctr">
              <a:lnSpc>
                <a:spcPct val="100000"/>
              </a:lnSpc>
              <a:spcBef>
                <a:spcPct val="0"/>
              </a:spcBef>
              <a:buFontTx/>
              <a:buNone/>
            </a:pPr>
            <a:r>
              <a:rPr lang="en-GB" altLang="en-US" dirty="0"/>
              <a:t>Here are some important things to remember when you are online:</a:t>
            </a:r>
          </a:p>
        </p:txBody>
      </p:sp>
    </p:spTree>
    <p:extLst>
      <p:ext uri="{BB962C8B-B14F-4D97-AF65-F5344CB8AC3E}">
        <p14:creationId xmlns:p14="http://schemas.microsoft.com/office/powerpoint/2010/main" val="344510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Stay safe online</a:t>
            </a:r>
          </a:p>
        </p:txBody>
      </p:sp>
      <p:sp>
        <p:nvSpPr>
          <p:cNvPr id="3" name="TextBox 2"/>
          <p:cNvSpPr txBox="1"/>
          <p:nvPr/>
        </p:nvSpPr>
        <p:spPr>
          <a:xfrm>
            <a:off x="755650" y="1770077"/>
            <a:ext cx="3816350" cy="4524315"/>
          </a:xfrm>
          <a:prstGeom prst="rect">
            <a:avLst/>
          </a:prstGeom>
          <a:noFill/>
        </p:spPr>
        <p:txBody>
          <a:bodyPr wrap="square" rtlCol="0">
            <a:spAutoFit/>
          </a:bodyPr>
          <a:lstStyle/>
          <a:p>
            <a:pPr marL="285750" indent="-285750">
              <a:buFont typeface="Arial" panose="020B0604020202020204" pitchFamily="34" charset="0"/>
              <a:buChar char="•"/>
            </a:pPr>
            <a:r>
              <a:rPr lang="en-GB" dirty="0"/>
              <a:t>Remember anyone can use and add things to the Internet, which means that we can’t always trust what we see on it.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can’t always trust that people who want to talk to us on the Internet are nice.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can’t always trust the websites on the Internet. Some may have viruses that can stop our computers from working properly!</a:t>
            </a:r>
          </a:p>
          <a:p>
            <a:r>
              <a:rPr lang="en-GB" dirty="0"/>
              <a:t> </a:t>
            </a:r>
          </a:p>
          <a:p>
            <a:endParaRPr lang="en-GB" dirty="0"/>
          </a:p>
        </p:txBody>
      </p:sp>
      <p:sp>
        <p:nvSpPr>
          <p:cNvPr id="4" name="Rectangle: Rounded Corners 3"/>
          <p:cNvSpPr/>
          <p:nvPr/>
        </p:nvSpPr>
        <p:spPr>
          <a:xfrm>
            <a:off x="4572000" y="1770078"/>
            <a:ext cx="3816350" cy="1233182"/>
          </a:xfrm>
          <a:prstGeom prst="roundRect">
            <a:avLst>
              <a:gd name="adj" fmla="val 10545"/>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a:p>
            <a:r>
              <a:rPr lang="en-GB" dirty="0">
                <a:solidFill>
                  <a:schemeClr val="tx1"/>
                </a:solidFill>
              </a:rPr>
              <a:t>So how can we use the Internet for all the fun things but still stay safe?</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497" y="3408812"/>
            <a:ext cx="4258753" cy="2899913"/>
          </a:xfrm>
          <a:prstGeom prst="rect">
            <a:avLst/>
          </a:prstGeom>
        </p:spPr>
      </p:pic>
    </p:spTree>
    <p:extLst>
      <p:ext uri="{BB962C8B-B14F-4D97-AF65-F5344CB8AC3E}">
        <p14:creationId xmlns:p14="http://schemas.microsoft.com/office/powerpoint/2010/main" val="254288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stay safe: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8070" y="4460281"/>
            <a:ext cx="2273417" cy="2605348"/>
          </a:xfrm>
          <a:prstGeom prst="rect">
            <a:avLst/>
          </a:prstGeom>
        </p:spPr>
      </p:pic>
      <p:sp>
        <p:nvSpPr>
          <p:cNvPr id="6" name="TextBox 5"/>
          <p:cNvSpPr txBox="1"/>
          <p:nvPr/>
        </p:nvSpPr>
        <p:spPr>
          <a:xfrm>
            <a:off x="755649" y="1434517"/>
            <a:ext cx="7700453" cy="3139321"/>
          </a:xfrm>
          <a:prstGeom prst="rect">
            <a:avLst/>
          </a:prstGeom>
          <a:noFill/>
        </p:spPr>
        <p:txBody>
          <a:bodyPr wrap="square" rtlCol="0">
            <a:spAutoFit/>
          </a:bodyPr>
          <a:lstStyle/>
          <a:p>
            <a:pPr marL="285750" indent="-285750">
              <a:spcBef>
                <a:spcPct val="0"/>
              </a:spcBef>
              <a:buFont typeface="Arial" panose="020B0604020202020204" pitchFamily="34" charset="0"/>
              <a:buChar char="•"/>
            </a:pPr>
            <a:r>
              <a:rPr lang="en-GB" altLang="en-US" dirty="0"/>
              <a:t>Try to only use websites you know can be trusted. If you aren’t sure – ask an adult!</a:t>
            </a:r>
          </a:p>
          <a:p>
            <a:pPr marL="285750" indent="-285750">
              <a:spcBef>
                <a:spcPct val="0"/>
              </a:spcBef>
              <a:buFont typeface="Arial" panose="020B0604020202020204" pitchFamily="34" charset="0"/>
              <a:buChar char="•"/>
            </a:pPr>
            <a:endParaRPr lang="en-GB" altLang="en-US" dirty="0"/>
          </a:p>
          <a:p>
            <a:pPr marL="285750" indent="-285750">
              <a:spcBef>
                <a:spcPct val="0"/>
              </a:spcBef>
              <a:buFont typeface="Arial" panose="020B0604020202020204" pitchFamily="34" charset="0"/>
              <a:buChar char="•"/>
            </a:pPr>
            <a:r>
              <a:rPr lang="en-GB" altLang="en-US" dirty="0"/>
              <a:t>Try to use websites that are for children as much as possible.</a:t>
            </a:r>
          </a:p>
          <a:p>
            <a:pPr marL="285750" indent="-285750">
              <a:spcBef>
                <a:spcPct val="0"/>
              </a:spcBef>
              <a:buFont typeface="Arial" panose="020B0604020202020204" pitchFamily="34" charset="0"/>
              <a:buChar char="•"/>
            </a:pPr>
            <a:endParaRPr lang="en-GB" altLang="en-US" dirty="0"/>
          </a:p>
          <a:p>
            <a:pPr marL="285750" indent="-285750">
              <a:spcBef>
                <a:spcPct val="0"/>
              </a:spcBef>
              <a:buFont typeface="Arial" panose="020B0604020202020204" pitchFamily="34" charset="0"/>
              <a:buChar char="•"/>
            </a:pPr>
            <a:r>
              <a:rPr lang="en-GB" altLang="en-US" dirty="0"/>
              <a:t>Remember - some people will pretend to be children to talk to you. Never give out your name or address! We don’t really know who we are talking to when we chat through the Internet. </a:t>
            </a:r>
          </a:p>
          <a:p>
            <a:pPr marL="285750" indent="-285750">
              <a:spcBef>
                <a:spcPct val="0"/>
              </a:spcBef>
              <a:buFont typeface="Arial" panose="020B0604020202020204" pitchFamily="34" charset="0"/>
              <a:buChar char="•"/>
            </a:pPr>
            <a:endParaRPr lang="en-GB" altLang="en-US" dirty="0"/>
          </a:p>
          <a:p>
            <a:pPr marL="285750" indent="-285750">
              <a:spcBef>
                <a:spcPct val="0"/>
              </a:spcBef>
              <a:buFont typeface="Arial" panose="020B0604020202020204" pitchFamily="34" charset="0"/>
              <a:buChar char="•"/>
            </a:pPr>
            <a:r>
              <a:rPr lang="en-GB" altLang="en-US" dirty="0"/>
              <a:t>Never arrange to meet an online friend without telling an adult!</a:t>
            </a:r>
          </a:p>
          <a:p>
            <a:endParaRPr lang="en-GB" dirty="0"/>
          </a:p>
        </p:txBody>
      </p:sp>
      <p:sp>
        <p:nvSpPr>
          <p:cNvPr id="7" name="Rectangle: Rounded Corners 6">
            <a:extLst>
              <a:ext uri="{FF2B5EF4-FFF2-40B4-BE49-F238E27FC236}">
                <a16:creationId xmlns:a16="http://schemas.microsoft.com/office/drawing/2014/main" xmlns="" id="{BF4183EC-337E-4C57-8F62-37E72E6E5EA1}"/>
              </a:ext>
            </a:extLst>
          </p:cNvPr>
          <p:cNvSpPr/>
          <p:nvPr/>
        </p:nvSpPr>
        <p:spPr>
          <a:xfrm>
            <a:off x="1010131" y="4821781"/>
            <a:ext cx="4862163" cy="1069179"/>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latin typeface="Twinkl" pitchFamily="50" charset="0"/>
              </a:rPr>
              <a:t>Remember if you aren’t sure about anything, always ask a grown up.</a:t>
            </a:r>
            <a:endParaRPr lang="en-GB" dirty="0"/>
          </a:p>
        </p:txBody>
      </p:sp>
    </p:spTree>
    <p:extLst>
      <p:ext uri="{BB962C8B-B14F-4D97-AF65-F5344CB8AC3E}">
        <p14:creationId xmlns:p14="http://schemas.microsoft.com/office/powerpoint/2010/main" val="294005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BF9461BA-9770-465A-B30A-FDBD4D2EFC1C}"/>
              </a:ext>
            </a:extLst>
          </p:cNvPr>
          <p:cNvSpPr/>
          <p:nvPr/>
        </p:nvSpPr>
        <p:spPr>
          <a:xfrm>
            <a:off x="2167812" y="1593811"/>
            <a:ext cx="4123931" cy="568631"/>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bg1"/>
                </a:solidFill>
              </a:rPr>
              <a:t/>
            </a:r>
            <a:br>
              <a:rPr lang="en-GB" altLang="en-US" dirty="0">
                <a:solidFill>
                  <a:schemeClr val="bg1"/>
                </a:solidFill>
              </a:rPr>
            </a:br>
            <a:r>
              <a:rPr lang="en-GB" altLang="en-US" dirty="0">
                <a:solidFill>
                  <a:schemeClr val="bg1"/>
                </a:solidFill>
              </a:rPr>
              <a:t>What is bullying?</a:t>
            </a:r>
            <a:endParaRPr lang="en-GB" dirty="0">
              <a:solidFill>
                <a:schemeClr val="bg1"/>
              </a:solidFill>
            </a:endParaRPr>
          </a:p>
          <a:p>
            <a:pPr algn="ctr"/>
            <a:endParaRPr lang="en-GB" dirty="0"/>
          </a:p>
        </p:txBody>
      </p:sp>
      <p:sp>
        <p:nvSpPr>
          <p:cNvPr id="2" name="Title 1"/>
          <p:cNvSpPr>
            <a:spLocks noGrp="1"/>
          </p:cNvSpPr>
          <p:nvPr>
            <p:ph type="title"/>
          </p:nvPr>
        </p:nvSpPr>
        <p:spPr/>
        <p:txBody>
          <a:bodyPr/>
          <a:lstStyle/>
          <a:p>
            <a:r>
              <a:rPr lang="en-GB" dirty="0"/>
              <a:t>Bullying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6025" y="2197916"/>
            <a:ext cx="2161352" cy="4660084"/>
          </a:xfrm>
          <a:prstGeom prst="rect">
            <a:avLst/>
          </a:prstGeom>
        </p:spPr>
      </p:pic>
      <p:sp>
        <p:nvSpPr>
          <p:cNvPr id="5" name="TextBox 4"/>
          <p:cNvSpPr txBox="1"/>
          <p:nvPr/>
        </p:nvSpPr>
        <p:spPr>
          <a:xfrm>
            <a:off x="1028310" y="2842645"/>
            <a:ext cx="4479080" cy="1477328"/>
          </a:xfrm>
          <a:prstGeom prst="rect">
            <a:avLst/>
          </a:prstGeom>
          <a:noFill/>
        </p:spPr>
        <p:txBody>
          <a:bodyPr wrap="square" rtlCol="0">
            <a:spAutoFit/>
          </a:bodyPr>
          <a:lstStyle/>
          <a:p>
            <a:pPr>
              <a:lnSpc>
                <a:spcPct val="100000"/>
              </a:lnSpc>
              <a:spcBef>
                <a:spcPct val="0"/>
              </a:spcBef>
              <a:buFontTx/>
              <a:buNone/>
            </a:pPr>
            <a:r>
              <a:rPr lang="en-GB" altLang="en-US" dirty="0"/>
              <a:t>Bullying is when a person tries on purpose to hurt another one, either in what they say or what they do. It usually happens more than once.</a:t>
            </a:r>
          </a:p>
          <a:p>
            <a:endParaRPr lang="en-GB" dirty="0"/>
          </a:p>
        </p:txBody>
      </p:sp>
      <p:sp>
        <p:nvSpPr>
          <p:cNvPr id="6" name="Oval 5">
            <a:extLst>
              <a:ext uri="{FF2B5EF4-FFF2-40B4-BE49-F238E27FC236}">
                <a16:creationId xmlns:a16="http://schemas.microsoft.com/office/drawing/2014/main" xmlns="" id="{54AD7118-29AE-4725-A198-54A7EDD49B2A}"/>
              </a:ext>
            </a:extLst>
          </p:cNvPr>
          <p:cNvSpPr/>
          <p:nvPr/>
        </p:nvSpPr>
        <p:spPr>
          <a:xfrm>
            <a:off x="1028310" y="1133090"/>
            <a:ext cx="1643062" cy="140493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Talk About It</a:t>
            </a:r>
          </a:p>
        </p:txBody>
      </p:sp>
      <p:sp>
        <p:nvSpPr>
          <p:cNvPr id="8" name="Rectangle: Rounded Corners 7">
            <a:extLst>
              <a:ext uri="{FF2B5EF4-FFF2-40B4-BE49-F238E27FC236}">
                <a16:creationId xmlns:a16="http://schemas.microsoft.com/office/drawing/2014/main" xmlns="" id="{CDA2F6C7-F028-4B94-89CB-D430DF67FA98}"/>
              </a:ext>
            </a:extLst>
          </p:cNvPr>
          <p:cNvSpPr/>
          <p:nvPr/>
        </p:nvSpPr>
        <p:spPr>
          <a:xfrm>
            <a:off x="1107347" y="4624590"/>
            <a:ext cx="4320330" cy="1029351"/>
          </a:xfrm>
          <a:prstGeom prst="roundRect">
            <a:avLst>
              <a:gd name="adj" fmla="val 10545"/>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Some people use the Internet to bully others. This is called cyberbullying. </a:t>
            </a:r>
            <a:endParaRPr lang="en-GB" dirty="0"/>
          </a:p>
        </p:txBody>
      </p:sp>
    </p:spTree>
    <p:extLst>
      <p:ext uri="{BB962C8B-B14F-4D97-AF65-F5344CB8AC3E}">
        <p14:creationId xmlns:p14="http://schemas.microsoft.com/office/powerpoint/2010/main" val="340830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Cyberbullying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6025" y="2197916"/>
            <a:ext cx="2161352" cy="4660084"/>
          </a:xfrm>
          <a:prstGeom prst="rect">
            <a:avLst/>
          </a:prstGeom>
        </p:spPr>
      </p:pic>
      <p:sp>
        <p:nvSpPr>
          <p:cNvPr id="5" name="TextBox 4"/>
          <p:cNvSpPr txBox="1"/>
          <p:nvPr/>
        </p:nvSpPr>
        <p:spPr>
          <a:xfrm>
            <a:off x="977976" y="1473201"/>
            <a:ext cx="4944652" cy="4939814"/>
          </a:xfrm>
          <a:prstGeom prst="rect">
            <a:avLst/>
          </a:prstGeom>
          <a:noFill/>
        </p:spPr>
        <p:txBody>
          <a:bodyPr wrap="square" rtlCol="0">
            <a:spAutoFit/>
          </a:bodyPr>
          <a:lstStyle/>
          <a:p>
            <a:pPr marL="93662">
              <a:lnSpc>
                <a:spcPct val="150000"/>
              </a:lnSpc>
              <a:defRPr/>
            </a:pPr>
            <a:r>
              <a:rPr lang="en-GB" dirty="0"/>
              <a:t>The cyberbullies may:</a:t>
            </a:r>
          </a:p>
          <a:p>
            <a:pPr marL="285750" indent="-192088">
              <a:lnSpc>
                <a:spcPct val="150000"/>
              </a:lnSpc>
              <a:buFont typeface="Arial" panose="020B0604020202020204" pitchFamily="34" charset="0"/>
              <a:buChar char="•"/>
              <a:defRPr/>
            </a:pPr>
            <a:r>
              <a:rPr lang="en-GB" dirty="0"/>
              <a:t>send nasty text messages or emails;</a:t>
            </a:r>
          </a:p>
          <a:p>
            <a:pPr marL="285750" indent="-192088">
              <a:lnSpc>
                <a:spcPct val="150000"/>
              </a:lnSpc>
              <a:buFont typeface="Arial" panose="020B0604020202020204" pitchFamily="34" charset="0"/>
              <a:buChar char="•"/>
              <a:defRPr/>
            </a:pPr>
            <a:r>
              <a:rPr lang="en-GB" dirty="0"/>
              <a:t>say unkind things about people on social</a:t>
            </a:r>
          </a:p>
          <a:p>
            <a:pPr marL="93662">
              <a:lnSpc>
                <a:spcPct val="150000"/>
              </a:lnSpc>
              <a:defRPr/>
            </a:pPr>
            <a:r>
              <a:rPr lang="en-GB" dirty="0"/>
              <a:t>networking sites;</a:t>
            </a:r>
          </a:p>
          <a:p>
            <a:pPr marL="285750" indent="-192088">
              <a:lnSpc>
                <a:spcPct val="150000"/>
              </a:lnSpc>
              <a:buFont typeface="Arial" panose="020B0604020202020204" pitchFamily="34" charset="0"/>
              <a:buChar char="•"/>
              <a:defRPr/>
            </a:pPr>
            <a:r>
              <a:rPr lang="en-GB" dirty="0"/>
              <a:t>try to get others to say unkind and nasty things too;</a:t>
            </a:r>
          </a:p>
          <a:p>
            <a:pPr marL="285750" indent="-192088">
              <a:lnSpc>
                <a:spcPct val="150000"/>
              </a:lnSpc>
              <a:buFont typeface="Arial" panose="020B0604020202020204" pitchFamily="34" charset="0"/>
              <a:buChar char="•"/>
              <a:defRPr/>
            </a:pPr>
            <a:r>
              <a:rPr lang="en-GB" dirty="0"/>
              <a:t>send unkind photographs to lots of people.</a:t>
            </a:r>
          </a:p>
          <a:p>
            <a:pPr marL="93662">
              <a:lnSpc>
                <a:spcPct val="150000"/>
              </a:lnSpc>
              <a:defRPr/>
            </a:pPr>
            <a:endParaRPr lang="en-GB" dirty="0"/>
          </a:p>
          <a:p>
            <a:pPr marL="93662">
              <a:lnSpc>
                <a:spcPct val="150000"/>
              </a:lnSpc>
              <a:defRPr/>
            </a:pPr>
            <a:r>
              <a:rPr lang="en-GB" dirty="0"/>
              <a:t>Cyberbullying hurts people just the same as any other bullying.</a:t>
            </a:r>
          </a:p>
          <a:p>
            <a:pPr marL="285750" indent="-192088">
              <a:lnSpc>
                <a:spcPct val="150000"/>
              </a:lnSpc>
              <a:buFont typeface="Arial" panose="020B0604020202020204" pitchFamily="34" charset="0"/>
              <a:buChar char="•"/>
              <a:defRPr/>
            </a:pPr>
            <a:endParaRPr lang="en-GB" dirty="0"/>
          </a:p>
          <a:p>
            <a:endParaRPr lang="en-GB" dirty="0"/>
          </a:p>
        </p:txBody>
      </p:sp>
    </p:spTree>
    <p:extLst>
      <p:ext uri="{BB962C8B-B14F-4D97-AF65-F5344CB8AC3E}">
        <p14:creationId xmlns:p14="http://schemas.microsoft.com/office/powerpoint/2010/main" val="49533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1469</TotalTime>
  <Words>895</Words>
  <Application>Microsoft Office PowerPoint</Application>
  <PresentationFormat>On-screen Show (4:3)</PresentationFormat>
  <Paragraphs>83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Sassoon Infant Rg</vt:lpstr>
      <vt:lpstr>Twinkl</vt:lpstr>
      <vt:lpstr>Twinkl SemiBold</vt:lpstr>
      <vt:lpstr>Calibri</vt:lpstr>
      <vt:lpstr>Office Theme</vt:lpstr>
      <vt:lpstr>PowerPoint Presentation</vt:lpstr>
      <vt:lpstr>Going Online</vt:lpstr>
      <vt:lpstr>But…</vt:lpstr>
      <vt:lpstr>Would you…?</vt:lpstr>
      <vt:lpstr>Would you…?</vt:lpstr>
      <vt:lpstr>Stay safe online</vt:lpstr>
      <vt:lpstr>How to stay safe:</vt:lpstr>
      <vt:lpstr>Bullying</vt:lpstr>
      <vt:lpstr>Cyberbullying</vt:lpstr>
      <vt:lpstr>What If You’re Upset?</vt:lpstr>
      <vt:lpstr>What Should You Do?</vt:lpstr>
      <vt:lpstr>Remember to Be SMART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Daniela Rader</cp:lastModifiedBy>
  <cp:revision>151</cp:revision>
  <dcterms:created xsi:type="dcterms:W3CDTF">2014-10-01T16:09:27Z</dcterms:created>
  <dcterms:modified xsi:type="dcterms:W3CDTF">2020-03-19T23:13:49Z</dcterms:modified>
</cp:coreProperties>
</file>